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1" r:id="rId3"/>
    <p:sldId id="296" r:id="rId4"/>
    <p:sldId id="300" r:id="rId5"/>
    <p:sldId id="299" r:id="rId6"/>
    <p:sldId id="28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BC7AD96-90D6-43FF-BFF9-CEA83046F2BF}">
          <p14:sldIdLst>
            <p14:sldId id="256"/>
            <p14:sldId id="291"/>
            <p14:sldId id="296"/>
            <p14:sldId id="300"/>
            <p14:sldId id="299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175" autoAdjust="0"/>
  </p:normalViewPr>
  <p:slideViewPr>
    <p:cSldViewPr snapToGrid="0">
      <p:cViewPr>
        <p:scale>
          <a:sx n="76" d="100"/>
          <a:sy n="76" d="100"/>
        </p:scale>
        <p:origin x="-282" y="-8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8EB51-73EB-4404-BF23-20789775484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4B7F-9262-4E17-B4D0-4E6335E74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3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64B7F-9262-4E17-B4D0-4E6335E746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2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64B7F-9262-4E17-B4D0-4E6335E746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9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8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9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6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4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6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FE57-A3F1-4886-818F-955D553A1B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7385-79A8-4BEA-AC18-DC618925A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7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839244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rgbClr val="7030A0"/>
                </a:solidFill>
              </a:rPr>
              <a:t>XXII </a:t>
            </a:r>
            <a:r>
              <a:rPr lang="en-US" sz="5400" u="sng" dirty="0">
                <a:solidFill>
                  <a:srgbClr val="7030A0"/>
                </a:solidFill>
              </a:rPr>
              <a:t> </a:t>
            </a:r>
            <a:r>
              <a:rPr lang="ru-RU" sz="5400" b="1" u="sng" dirty="0">
                <a:solidFill>
                  <a:srgbClr val="7030A0"/>
                </a:solidFill>
              </a:rPr>
              <a:t>Гонки Четырех</a:t>
            </a:r>
            <a:r>
              <a:rPr lang="en-US" sz="5400" b="1" u="sng" dirty="0">
                <a:solidFill>
                  <a:srgbClr val="7030A0"/>
                </a:solidFill>
              </a:rPr>
              <a:t> - Races Of Four 2018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018774" y="1360209"/>
            <a:ext cx="8956108" cy="29612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41876"/>
                </a:solidFill>
                <a:latin typeface="+mn-lt"/>
                <a:ea typeface="+mn-ea"/>
                <a:cs typeface="+mn-cs"/>
              </a:rPr>
              <a:t>Крупнейший в России старт по спортивному </a:t>
            </a:r>
            <a:r>
              <a:rPr lang="ru-RU" sz="2800" b="1" dirty="0" smtClean="0">
                <a:solidFill>
                  <a:srgbClr val="F41876"/>
                </a:solidFill>
                <a:latin typeface="+mn-lt"/>
                <a:ea typeface="+mn-ea"/>
                <a:cs typeface="+mn-cs"/>
              </a:rPr>
              <a:t>туризму</a:t>
            </a:r>
            <a:endParaRPr lang="ru-RU" sz="2800" b="1" dirty="0" smtClean="0">
              <a:solidFill>
                <a:srgbClr val="F41876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более </a:t>
            </a:r>
            <a:r>
              <a:rPr lang="ru-RU" sz="2800" b="1" dirty="0" smtClean="0">
                <a:solidFill>
                  <a:srgbClr val="00B050"/>
                </a:solidFill>
              </a:rPr>
              <a:t>3500 участников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более чем из </a:t>
            </a:r>
            <a:r>
              <a:rPr lang="ru-RU" sz="2800" b="1" dirty="0" smtClean="0">
                <a:solidFill>
                  <a:srgbClr val="0070C0"/>
                </a:solidFill>
              </a:rPr>
              <a:t>35 </a:t>
            </a:r>
            <a:r>
              <a:rPr lang="ru-RU" sz="2800" b="1" dirty="0">
                <a:solidFill>
                  <a:srgbClr val="0070C0"/>
                </a:solidFill>
              </a:rPr>
              <a:t>регионов </a:t>
            </a:r>
            <a:r>
              <a:rPr lang="ru-RU" sz="2800" b="1" dirty="0" smtClean="0">
                <a:solidFill>
                  <a:srgbClr val="0070C0"/>
                </a:solidFill>
              </a:rPr>
              <a:t>страны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C000"/>
                </a:solidFill>
              </a:rPr>
              <a:t>более </a:t>
            </a:r>
            <a:r>
              <a:rPr lang="ru-RU" sz="2800" b="1" dirty="0" smtClean="0">
                <a:solidFill>
                  <a:srgbClr val="FFC000"/>
                </a:solidFill>
              </a:rPr>
              <a:t>7 различных </a:t>
            </a:r>
            <a:r>
              <a:rPr lang="ru-RU" sz="2800" b="1" dirty="0" smtClean="0">
                <a:solidFill>
                  <a:srgbClr val="FFC000"/>
                </a:solidFill>
              </a:rPr>
              <a:t>дистанций</a:t>
            </a:r>
          </a:p>
          <a:p>
            <a:pPr marL="3943350" lvl="8" indent="-285750" algn="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более 28 </a:t>
            </a:r>
            <a:r>
              <a:rPr lang="ru-RU" sz="2800" b="1" dirty="0" smtClean="0">
                <a:solidFill>
                  <a:srgbClr val="7030A0"/>
                </a:solidFill>
              </a:rPr>
              <a:t>технических </a:t>
            </a:r>
            <a:r>
              <a:rPr lang="ru-RU" sz="2800" b="1" dirty="0" smtClean="0">
                <a:solidFill>
                  <a:srgbClr val="7030A0"/>
                </a:solidFill>
              </a:rPr>
              <a:t>этапов</a:t>
            </a:r>
          </a:p>
          <a:p>
            <a:pPr marL="3943350" lvl="8" indent="-285750" algn="r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tmmoscow.ru/images/RacesOfFour_log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8" y="1377863"/>
            <a:ext cx="3920647" cy="383296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50104" y="5361138"/>
            <a:ext cx="12192000" cy="129018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Проведение соревнований такого уровня невозможно без Вашей помощи! Приглашаем квалифицированных и начинающих судей по спортивному туризму</a:t>
            </a:r>
            <a:endParaRPr lang="ru-RU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 b="16363"/>
          <a:stretch/>
        </p:blipFill>
        <p:spPr bwMode="auto">
          <a:xfrm>
            <a:off x="5502967" y="0"/>
            <a:ext cx="6288200" cy="49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1" y="4346531"/>
            <a:ext cx="5092943" cy="234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2310" y="137786"/>
            <a:ext cx="5323562" cy="801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Как добраться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71" y="797511"/>
            <a:ext cx="5004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случае движения на общественном транспорте , рекомендуем ехать от </a:t>
            </a:r>
            <a:r>
              <a:rPr lang="ru-RU" sz="2400" b="1" dirty="0" smtClean="0"/>
              <a:t>метро </a:t>
            </a:r>
            <a:r>
              <a:rPr lang="ru-RU" sz="2400" b="1" dirty="0"/>
              <a:t>Котельники. </a:t>
            </a:r>
          </a:p>
          <a:p>
            <a:r>
              <a:rPr lang="ru-RU" sz="2400" b="1" dirty="0"/>
              <a:t>Автобус: №348</a:t>
            </a:r>
          </a:p>
          <a:p>
            <a:r>
              <a:rPr lang="ru-RU" sz="2400" b="1" dirty="0"/>
              <a:t>Маршрутное такси: №1204к, №1266к</a:t>
            </a:r>
          </a:p>
          <a:p>
            <a:r>
              <a:rPr lang="ru-RU" sz="2400" b="1" dirty="0"/>
              <a:t>До остановки «</a:t>
            </a:r>
            <a:r>
              <a:rPr lang="ru-RU" sz="2400" b="1" dirty="0" err="1"/>
              <a:t>Волкуша</a:t>
            </a:r>
            <a:r>
              <a:rPr lang="ru-RU" sz="2400" b="1" dirty="0"/>
              <a:t>»(по требованию)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65872" y="5340262"/>
            <a:ext cx="6283958" cy="1135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Утром возможны пробки, планируйте свое время!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3" y="100386"/>
            <a:ext cx="6123393" cy="529651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3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642808" y="872810"/>
            <a:ext cx="7479085" cy="75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C00000"/>
                </a:solidFill>
              </a:rPr>
              <a:t>29 и 30 </a:t>
            </a:r>
            <a:r>
              <a:rPr lang="ru-RU" sz="4000" b="1" dirty="0">
                <a:solidFill>
                  <a:srgbClr val="C00000"/>
                </a:solidFill>
              </a:rPr>
              <a:t>сентября</a:t>
            </a:r>
            <a:r>
              <a:rPr lang="ru-RU" sz="3200" b="1" dirty="0">
                <a:solidFill>
                  <a:srgbClr val="C00000"/>
                </a:solidFill>
              </a:rPr>
              <a:t> 2018 г.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051" y="1576458"/>
            <a:ext cx="6143369" cy="4083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600" b="1" dirty="0" smtClean="0"/>
              <a:t>Время встречи </a:t>
            </a:r>
            <a:r>
              <a:rPr lang="ru-RU" sz="4600" b="1" dirty="0" smtClean="0">
                <a:solidFill>
                  <a:srgbClr val="C00000"/>
                </a:solidFill>
              </a:rPr>
              <a:t>8:00!</a:t>
            </a:r>
          </a:p>
          <a:p>
            <a:r>
              <a:rPr lang="ru-RU" sz="4600" b="1" dirty="0" smtClean="0"/>
              <a:t>Время стартов </a:t>
            </a:r>
          </a:p>
          <a:p>
            <a:r>
              <a:rPr lang="ru-RU" sz="4600" b="1" dirty="0" smtClean="0">
                <a:solidFill>
                  <a:srgbClr val="C00000"/>
                </a:solidFill>
              </a:rPr>
              <a:t>с 9:00 до 16:00</a:t>
            </a:r>
          </a:p>
          <a:p>
            <a:r>
              <a:rPr lang="ru-RU" sz="4600" b="1" dirty="0" smtClean="0"/>
              <a:t>Время занятости  </a:t>
            </a:r>
          </a:p>
          <a:p>
            <a:r>
              <a:rPr lang="ru-RU" sz="4600" b="1" dirty="0" smtClean="0">
                <a:solidFill>
                  <a:srgbClr val="C00000"/>
                </a:solidFill>
              </a:rPr>
              <a:t>8:00- 18:30 </a:t>
            </a:r>
          </a:p>
          <a:p>
            <a:r>
              <a:rPr lang="ru-RU" sz="4800" b="1" dirty="0" smtClean="0"/>
              <a:t> </a:t>
            </a:r>
            <a:r>
              <a:rPr lang="ru-RU" sz="4800" b="1" dirty="0"/>
              <a:t>Место встречи:</a:t>
            </a:r>
          </a:p>
          <a:p>
            <a:r>
              <a:rPr lang="ru-RU" sz="4800" b="1" dirty="0">
                <a:solidFill>
                  <a:srgbClr val="C00000"/>
                </a:solidFill>
              </a:rPr>
              <a:t>Центр соревнований </a:t>
            </a:r>
          </a:p>
          <a:p>
            <a:r>
              <a:rPr lang="ru-RU" sz="4800" b="1" dirty="0">
                <a:solidFill>
                  <a:srgbClr val="C00000"/>
                </a:solidFill>
              </a:rPr>
              <a:t>Возле </a:t>
            </a:r>
            <a:r>
              <a:rPr lang="ru-RU" sz="4800" b="1" dirty="0" smtClean="0">
                <a:solidFill>
                  <a:srgbClr val="C00000"/>
                </a:solidFill>
              </a:rPr>
              <a:t>флага «Регистрация судей»</a:t>
            </a:r>
            <a:endParaRPr lang="ru-RU" sz="4600" b="1" dirty="0" smtClean="0">
              <a:solidFill>
                <a:srgbClr val="C00000"/>
              </a:solidFill>
            </a:endParaRPr>
          </a:p>
          <a:p>
            <a:endParaRPr lang="ru-RU" sz="3600" b="1" i="1" dirty="0" smtClean="0"/>
          </a:p>
          <a:p>
            <a:endParaRPr lang="ru-RU" sz="3600" b="1" i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78901" y="346717"/>
            <a:ext cx="7768143" cy="105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Время и место встречи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52806" y="5659943"/>
            <a:ext cx="11783080" cy="105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Очень важно чтобы судьи были во время (8:00) , от этого зависит весь график соревнований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188524" y="1503004"/>
            <a:ext cx="954108" cy="2443480"/>
            <a:chOff x="4983944" y="1870992"/>
            <a:chExt cx="954108" cy="2443480"/>
          </a:xfrm>
        </p:grpSpPr>
        <p:sp>
          <p:nvSpPr>
            <p:cNvPr id="3" name="Цилиндр 2"/>
            <p:cNvSpPr/>
            <p:nvPr/>
          </p:nvSpPr>
          <p:spPr>
            <a:xfrm>
              <a:off x="5252789" y="2116899"/>
              <a:ext cx="45719" cy="2197573"/>
            </a:xfrm>
            <a:prstGeom prst="can">
              <a:avLst>
                <a:gd name="adj" fmla="val 2098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Хорда 7"/>
            <p:cNvSpPr/>
            <p:nvPr/>
          </p:nvSpPr>
          <p:spPr>
            <a:xfrm rot="11598467">
              <a:off x="4983944" y="1870992"/>
              <a:ext cx="954108" cy="1832765"/>
            </a:xfrm>
            <a:prstGeom prst="chord">
              <a:avLst>
                <a:gd name="adj1" fmla="val 3641724"/>
                <a:gd name="adj2" fmla="val 16184012"/>
              </a:avLst>
            </a:prstGeom>
            <a:solidFill>
              <a:schemeClr val="accent1"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dirty="0" smtClean="0"/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Регистрация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судей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72658" y="1421894"/>
            <a:ext cx="6803749" cy="528598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C00000"/>
                </a:solidFill>
              </a:rPr>
              <a:t>О</a:t>
            </a:r>
            <a:r>
              <a:rPr lang="ru-RU" sz="3800" b="1" dirty="0" smtClean="0">
                <a:solidFill>
                  <a:srgbClr val="C00000"/>
                </a:solidFill>
              </a:rPr>
              <a:t>дежда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dirty="0" smtClean="0"/>
              <a:t>(лучше не промокаемая. Куртка от дождя, пуховка или кофта </a:t>
            </a:r>
            <a:r>
              <a:rPr lang="ru-RU" sz="3800" dirty="0"/>
              <a:t>в которую можно дополнительно </a:t>
            </a:r>
            <a:r>
              <a:rPr lang="ru-RU" sz="3800" dirty="0" smtClean="0"/>
              <a:t>утеплиться</a:t>
            </a:r>
            <a:r>
              <a:rPr lang="ru-RU" sz="38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C00000"/>
                </a:solidFill>
              </a:rPr>
              <a:t>Обувь</a:t>
            </a:r>
            <a:r>
              <a:rPr lang="ru-RU" sz="3800" b="1" dirty="0" smtClean="0"/>
              <a:t> </a:t>
            </a:r>
            <a:r>
              <a:rPr lang="ru-RU" sz="3800" dirty="0"/>
              <a:t>(это самое важное!  </a:t>
            </a:r>
            <a:r>
              <a:rPr lang="ru-RU" sz="3800" dirty="0" smtClean="0"/>
              <a:t>В лесу может быть мокро и грязно. Возьмите обычные и тёплые носки)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C00000"/>
                </a:solidFill>
              </a:rPr>
              <a:t>Перчатки/рукавицы теплые </a:t>
            </a:r>
            <a:r>
              <a:rPr lang="ru-RU" sz="3800" dirty="0"/>
              <a:t>(запасные </a:t>
            </a:r>
            <a:r>
              <a:rPr lang="ru-RU" sz="3800" dirty="0" smtClean="0"/>
              <a:t>рабочие перчатки для </a:t>
            </a:r>
            <a:r>
              <a:rPr lang="ru-RU" sz="3800" dirty="0"/>
              <a:t>работы с верёвкой, развязывания узлов</a:t>
            </a:r>
            <a:r>
              <a:rPr lang="ru-RU" sz="3800" dirty="0" smtClean="0"/>
              <a:t>);</a:t>
            </a:r>
          </a:p>
          <a:p>
            <a:pPr algn="l"/>
            <a:endParaRPr lang="ru-RU" sz="38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C00000"/>
                </a:solidFill>
              </a:rPr>
              <a:t>Головной убор </a:t>
            </a:r>
            <a:r>
              <a:rPr lang="ru-RU" sz="3800" dirty="0" smtClean="0"/>
              <a:t>(шапка или </a:t>
            </a:r>
            <a:r>
              <a:rPr lang="ru-RU" sz="3800" dirty="0" err="1" smtClean="0"/>
              <a:t>бафф</a:t>
            </a:r>
            <a:r>
              <a:rPr lang="ru-RU" sz="3800" dirty="0" smtClean="0"/>
              <a:t>, чтобы не простудиться)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C00000"/>
                </a:solidFill>
              </a:rPr>
              <a:t>Перекус </a:t>
            </a:r>
            <a:r>
              <a:rPr lang="ru-RU" sz="3800" b="1" dirty="0">
                <a:solidFill>
                  <a:srgbClr val="C00000"/>
                </a:solidFill>
              </a:rPr>
              <a:t>и термос </a:t>
            </a:r>
            <a:r>
              <a:rPr lang="ru-RU" sz="3800" b="1" dirty="0" smtClean="0">
                <a:solidFill>
                  <a:srgbClr val="C00000"/>
                </a:solidFill>
              </a:rPr>
              <a:t>с горячим чаем </a:t>
            </a:r>
            <a:r>
              <a:rPr lang="ru-RU" sz="3800" dirty="0" smtClean="0"/>
              <a:t>(скорее всего вы проголодаетесь)</a:t>
            </a:r>
            <a:endParaRPr lang="ru-RU" sz="3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rgbClr val="C00000"/>
                </a:solidFill>
              </a:rPr>
              <a:t>Телефон с положительным балансом </a:t>
            </a:r>
            <a:r>
              <a:rPr lang="ru-RU" sz="3800" dirty="0" smtClean="0"/>
              <a:t>(рекомендуем </a:t>
            </a:r>
            <a:r>
              <a:rPr lang="ru-RU" sz="3800" dirty="0"/>
              <a:t>внешний аккумулятор)</a:t>
            </a:r>
          </a:p>
          <a:p>
            <a:pPr algn="l"/>
            <a:endParaRPr lang="ru-RU" sz="3600" b="1" i="1" dirty="0" smtClean="0"/>
          </a:p>
          <a:p>
            <a:endParaRPr lang="ru-RU" sz="3600" b="1" i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40699" y="100208"/>
            <a:ext cx="6132532" cy="105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Что брать с собой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0697" y="626301"/>
            <a:ext cx="11371553" cy="105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Судьям предстоит целый день провести на улице, поэтому, чтобы было комфортно, важно правильно подобрать одежду:</a:t>
            </a:r>
            <a:endParaRPr lang="ru-RU" sz="2400" b="1" dirty="0"/>
          </a:p>
        </p:txBody>
      </p:sp>
      <p:pic>
        <p:nvPicPr>
          <p:cNvPr id="2051" name="Picture 3" descr="G:\всякое\соревнования\!осенний сезон 2018\гонки 4х 2018\сапог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8" y="5424795"/>
            <a:ext cx="1585336" cy="14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всякое\соревнования\!осенний сезон 2018\гонки 4х 2018\шапка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101" y="1377863"/>
            <a:ext cx="623756" cy="6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4055">
            <a:off x="7340059" y="1843370"/>
            <a:ext cx="731365" cy="92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607" flipH="1">
            <a:off x="11376650" y="2106104"/>
            <a:ext cx="731246" cy="91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800">
            <a:off x="6861439" y="2924296"/>
            <a:ext cx="605980" cy="106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800">
            <a:off x="6959258" y="3959015"/>
            <a:ext cx="605980" cy="106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2861" y="2071996"/>
            <a:ext cx="2207992" cy="18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809" flipH="1">
            <a:off x="8566788" y="1896332"/>
            <a:ext cx="826323" cy="92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8" y="3616905"/>
            <a:ext cx="1406069" cy="22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 rot="21023365">
            <a:off x="7737843" y="3216060"/>
            <a:ext cx="1850768" cy="1971649"/>
            <a:chOff x="4258849" y="3920647"/>
            <a:chExt cx="2704054" cy="2730674"/>
          </a:xfrm>
        </p:grpSpPr>
        <p:pic>
          <p:nvPicPr>
            <p:cNvPr id="2050" name="Picture 2" descr="G:\всякое\соревнования\!осенний сезон 2018\гонки 4х 2018\туфли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281" y="4347003"/>
              <a:ext cx="1878904" cy="1878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Знак запрета 1"/>
            <p:cNvSpPr/>
            <p:nvPr/>
          </p:nvSpPr>
          <p:spPr>
            <a:xfrm>
              <a:off x="4258849" y="3920647"/>
              <a:ext cx="2704054" cy="2730674"/>
            </a:xfrm>
            <a:prstGeom prst="noSmoking">
              <a:avLst>
                <a:gd name="adj" fmla="val 815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563" y="4088093"/>
            <a:ext cx="1520615" cy="211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3941167" y="5099604"/>
            <a:ext cx="5521865" cy="175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Погода не предсказуема. Хорошо, если у Вас будет во что переодеться.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17" y="-400834"/>
            <a:ext cx="944462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Что будет происходить или «</a:t>
            </a:r>
            <a:r>
              <a:rPr lang="ru-RU" sz="3200" b="1" dirty="0" err="1" smtClean="0">
                <a:solidFill>
                  <a:srgbClr val="7030A0"/>
                </a:solidFill>
                <a:latin typeface="+mn-lt"/>
              </a:rPr>
              <a:t>тайминг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»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400833"/>
            <a:ext cx="11636679" cy="5674289"/>
          </a:xfrm>
        </p:spPr>
        <p:txBody>
          <a:bodyPr>
            <a:normAutofit/>
          </a:bodyPr>
          <a:lstStyle/>
          <a:p>
            <a:r>
              <a:rPr lang="ru-RU" sz="2100" b="1" kern="1000" dirty="0" smtClean="0">
                <a:solidFill>
                  <a:srgbClr val="C00000"/>
                </a:solidFill>
              </a:rPr>
              <a:t>Встреча</a:t>
            </a:r>
            <a:r>
              <a:rPr lang="ru-RU" sz="2100" b="1" kern="1000" dirty="0" smtClean="0"/>
              <a:t> </a:t>
            </a:r>
            <a:r>
              <a:rPr lang="ru-RU" sz="2100" kern="1000" dirty="0" smtClean="0"/>
              <a:t>(встречаемся возле </a:t>
            </a:r>
            <a:r>
              <a:rPr lang="ru-RU" sz="2100" kern="1000" dirty="0" smtClean="0"/>
              <a:t>флага «Регистрация судей»)</a:t>
            </a:r>
            <a:endParaRPr lang="ru-RU" sz="2100" kern="1000" dirty="0" smtClean="0"/>
          </a:p>
          <a:p>
            <a:r>
              <a:rPr lang="ru-RU" sz="2100" b="1" kern="1000" dirty="0" smtClean="0">
                <a:solidFill>
                  <a:srgbClr val="C00000"/>
                </a:solidFill>
              </a:rPr>
              <a:t>Регистрация</a:t>
            </a:r>
            <a:r>
              <a:rPr lang="ru-RU" sz="2100" b="1" kern="1000" dirty="0" smtClean="0"/>
              <a:t> </a:t>
            </a:r>
            <a:r>
              <a:rPr lang="ru-RU" sz="2100" kern="1000" dirty="0" smtClean="0"/>
              <a:t>( всем судьям необходимо зарегистрироваться, регистрация происходит возле </a:t>
            </a:r>
            <a:r>
              <a:rPr lang="ru-RU" sz="2100" kern="1000" dirty="0"/>
              <a:t>флага «Регистрация судей»)</a:t>
            </a:r>
          </a:p>
          <a:p>
            <a:r>
              <a:rPr lang="ru-RU" sz="2100" b="1" kern="1000" dirty="0" smtClean="0">
                <a:solidFill>
                  <a:srgbClr val="C00000"/>
                </a:solidFill>
              </a:rPr>
              <a:t>Распределение </a:t>
            </a:r>
            <a:r>
              <a:rPr lang="ru-RU" sz="2100" b="1" kern="1000" dirty="0" smtClean="0">
                <a:solidFill>
                  <a:srgbClr val="C00000"/>
                </a:solidFill>
              </a:rPr>
              <a:t>по этапам </a:t>
            </a:r>
            <a:r>
              <a:rPr lang="ru-RU" sz="2100" kern="1000" dirty="0" smtClean="0"/>
              <a:t>( помощники заместителя главного судьи распределят вас по этапам или </a:t>
            </a:r>
            <a:r>
              <a:rPr lang="ru-RU" sz="2100" kern="1000" dirty="0" err="1" smtClean="0"/>
              <a:t>кп</a:t>
            </a:r>
            <a:r>
              <a:rPr lang="ru-RU" sz="2100" kern="1000" dirty="0" smtClean="0"/>
              <a:t> , и познакомят со старшим судьей этапа. Если Вы опытный  судья или наоборот новичок, не стесняйтесь, скажите об этом! Всем найдется занятие по силам!)</a:t>
            </a:r>
          </a:p>
          <a:p>
            <a:r>
              <a:rPr lang="ru-RU" sz="2100" b="1" kern="1000" dirty="0" smtClean="0">
                <a:solidFill>
                  <a:srgbClr val="C00000"/>
                </a:solidFill>
              </a:rPr>
              <a:t>Не большое совещание по судейству этапов</a:t>
            </a:r>
            <a:r>
              <a:rPr lang="ru-RU" sz="2100" b="1" kern="1000" dirty="0">
                <a:solidFill>
                  <a:srgbClr val="C00000"/>
                </a:solidFill>
              </a:rPr>
              <a:t> </a:t>
            </a:r>
            <a:r>
              <a:rPr lang="ru-RU" sz="2100" kern="1000" dirty="0" smtClean="0"/>
              <a:t>(старший судья этапа расскажет, что нужно делать и ответит на Ваши вопросы. Лучше обменяйтесь с ним </a:t>
            </a:r>
            <a:r>
              <a:rPr lang="ru-RU" sz="2100" kern="1000" dirty="0" smtClean="0"/>
              <a:t>номерами телефонов)</a:t>
            </a:r>
            <a:endParaRPr lang="ru-RU" sz="2100" kern="1000" dirty="0" smtClean="0"/>
          </a:p>
          <a:p>
            <a:r>
              <a:rPr lang="ru-RU" sz="2100" b="1" kern="1000" dirty="0" smtClean="0">
                <a:solidFill>
                  <a:srgbClr val="C00000"/>
                </a:solidFill>
              </a:rPr>
              <a:t>Получение оборудования </a:t>
            </a:r>
            <a:r>
              <a:rPr lang="ru-RU" sz="2100" kern="1000" dirty="0" smtClean="0"/>
              <a:t>( папки/жилетки/рации/система электронной отметки/ оборудование на этапах)</a:t>
            </a:r>
          </a:p>
          <a:p>
            <a:r>
              <a:rPr lang="ru-RU" sz="2100" b="1" kern="1000" dirty="0" smtClean="0">
                <a:solidFill>
                  <a:srgbClr val="C00000"/>
                </a:solidFill>
              </a:rPr>
              <a:t>«Развод судей» </a:t>
            </a:r>
            <a:r>
              <a:rPr lang="ru-RU" sz="2100" kern="1000" dirty="0" smtClean="0"/>
              <a:t>(старший судья этапа отводит судей на точку, где им предстоит судить. Не теряйте его из виду)</a:t>
            </a:r>
          </a:p>
          <a:p>
            <a:r>
              <a:rPr lang="ru-RU" sz="2100" b="1" kern="1000" dirty="0" smtClean="0">
                <a:solidFill>
                  <a:srgbClr val="C00000"/>
                </a:solidFill>
              </a:rPr>
              <a:t>Судейство</a:t>
            </a:r>
            <a:r>
              <a:rPr lang="ru-RU" sz="2100" b="1" kern="1000" dirty="0" smtClean="0"/>
              <a:t> </a:t>
            </a:r>
            <a:r>
              <a:rPr lang="ru-RU" sz="2100" kern="1000" dirty="0" smtClean="0"/>
              <a:t>(непосредственно работа на этапе)</a:t>
            </a:r>
          </a:p>
          <a:p>
            <a:r>
              <a:rPr lang="ru-RU" sz="2100" b="1" kern="1000" dirty="0" smtClean="0">
                <a:solidFill>
                  <a:srgbClr val="C00000"/>
                </a:solidFill>
              </a:rPr>
              <a:t>Сбор </a:t>
            </a:r>
            <a:r>
              <a:rPr lang="ru-RU" sz="2100" b="1" kern="1000" dirty="0">
                <a:solidFill>
                  <a:srgbClr val="C00000"/>
                </a:solidFill>
              </a:rPr>
              <a:t>оборудовани</a:t>
            </a:r>
            <a:r>
              <a:rPr lang="ru-RU" sz="2100" b="1" kern="1000" dirty="0" smtClean="0">
                <a:solidFill>
                  <a:srgbClr val="C00000"/>
                </a:solidFill>
              </a:rPr>
              <a:t>я</a:t>
            </a:r>
            <a:r>
              <a:rPr lang="ru-RU" sz="2100" kern="1000" dirty="0" smtClean="0">
                <a:solidFill>
                  <a:srgbClr val="C00000"/>
                </a:solidFill>
              </a:rPr>
              <a:t> </a:t>
            </a:r>
            <a:r>
              <a:rPr lang="ru-RU" sz="2100" kern="1000" dirty="0" smtClean="0"/>
              <a:t>и переоборудование дистанции (этапов очень много как </a:t>
            </a:r>
            <a:r>
              <a:rPr lang="ru-RU" sz="2100" kern="1000" dirty="0" smtClean="0"/>
              <a:t>в субботу </a:t>
            </a:r>
            <a:r>
              <a:rPr lang="ru-RU" sz="2100" kern="1000" dirty="0" smtClean="0"/>
              <a:t>так и </a:t>
            </a:r>
            <a:r>
              <a:rPr lang="ru-RU" sz="2100" kern="1000" dirty="0" smtClean="0"/>
              <a:t>в воскресенье, </a:t>
            </a:r>
            <a:r>
              <a:rPr lang="ru-RU" sz="2100" kern="1000" dirty="0" smtClean="0"/>
              <a:t>поэтому будет замечательно, если </a:t>
            </a:r>
            <a:r>
              <a:rPr lang="ru-RU" sz="2100" kern="1000" dirty="0" smtClean="0"/>
              <a:t>Вы </a:t>
            </a:r>
            <a:r>
              <a:rPr lang="ru-RU" sz="2100" kern="1000" dirty="0" smtClean="0"/>
              <a:t>сможете помочь в переоборудовании или </a:t>
            </a:r>
            <a:r>
              <a:rPr lang="ru-RU" sz="2100" kern="1000" dirty="0" err="1" smtClean="0"/>
              <a:t>разоборудовании</a:t>
            </a:r>
            <a:r>
              <a:rPr lang="ru-RU" sz="2100" kern="1000" dirty="0" smtClean="0"/>
              <a:t> своего этапа. Для этого Вам понадобятся перчатки)</a:t>
            </a:r>
          </a:p>
          <a:p>
            <a:endParaRPr lang="ru-RU" sz="2400" kern="1000" dirty="0" smtClean="0"/>
          </a:p>
          <a:p>
            <a:pPr marL="0" indent="0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5990" y="5636712"/>
            <a:ext cx="10346498" cy="122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400" b="1" dirty="0">
                <a:solidFill>
                  <a:srgbClr val="7030A0"/>
                </a:solidFill>
              </a:rPr>
              <a:t>Регистрация, </a:t>
            </a:r>
            <a:r>
              <a:rPr lang="ru-RU" sz="3400" b="1" dirty="0" smtClean="0">
                <a:solidFill>
                  <a:srgbClr val="7030A0"/>
                </a:solidFill>
              </a:rPr>
              <a:t>распределение по этапам, «развод судей» обычно занимает </a:t>
            </a:r>
            <a:r>
              <a:rPr lang="ru-RU" sz="3400" b="1" dirty="0" smtClean="0">
                <a:solidFill>
                  <a:srgbClr val="7030A0"/>
                </a:solidFill>
              </a:rPr>
              <a:t>некоторое </a:t>
            </a:r>
            <a:r>
              <a:rPr lang="ru-RU" sz="3400" b="1" dirty="0" smtClean="0">
                <a:solidFill>
                  <a:srgbClr val="7030A0"/>
                </a:solidFill>
              </a:rPr>
              <a:t>время, </a:t>
            </a:r>
            <a:r>
              <a:rPr lang="ru-RU" sz="3400" b="1" dirty="0" smtClean="0">
                <a:solidFill>
                  <a:srgbClr val="7030A0"/>
                </a:solidFill>
              </a:rPr>
              <a:t>поэтому, </a:t>
            </a:r>
            <a:r>
              <a:rPr lang="ru-RU" sz="3400" b="1" dirty="0" smtClean="0">
                <a:solidFill>
                  <a:srgbClr val="7030A0"/>
                </a:solidFill>
              </a:rPr>
              <a:t>чтобы мы смогли начать соревнования </a:t>
            </a:r>
            <a:r>
              <a:rPr lang="ru-RU" sz="3400" b="1" dirty="0" smtClean="0">
                <a:solidFill>
                  <a:srgbClr val="7030A0"/>
                </a:solidFill>
              </a:rPr>
              <a:t>вовремя, важно </a:t>
            </a:r>
            <a:r>
              <a:rPr lang="ru-RU" sz="3400" b="1" dirty="0" smtClean="0">
                <a:solidFill>
                  <a:srgbClr val="7030A0"/>
                </a:solidFill>
              </a:rPr>
              <a:t>не опаздывать!</a:t>
            </a:r>
          </a:p>
        </p:txBody>
      </p:sp>
    </p:spTree>
    <p:extLst>
      <p:ext uri="{BB962C8B-B14F-4D97-AF65-F5344CB8AC3E}">
        <p14:creationId xmlns:p14="http://schemas.microsoft.com/office/powerpoint/2010/main" val="35326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229" y="5532437"/>
            <a:ext cx="121920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До встречи на соревнованиях!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Вместе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мы сделаем настоящий праздник!</a:t>
            </a: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50" y="764088"/>
            <a:ext cx="10515600" cy="5267688"/>
          </a:xfrm>
        </p:spPr>
        <p:txBody>
          <a:bodyPr>
            <a:normAutofit fontScale="70000" lnSpcReduction="20000"/>
          </a:bodyPr>
          <a:lstStyle/>
          <a:p>
            <a:endParaRPr lang="ru-RU" sz="3300" b="1" dirty="0" smtClean="0"/>
          </a:p>
          <a:p>
            <a:r>
              <a:rPr lang="ru-RU" sz="3400" b="1" dirty="0" smtClean="0">
                <a:solidFill>
                  <a:srgbClr val="C00000"/>
                </a:solidFill>
              </a:rPr>
              <a:t>Лучше уточнить у старшего судьи </a:t>
            </a:r>
            <a:r>
              <a:rPr lang="ru-RU" sz="3400" dirty="0" smtClean="0"/>
              <a:t>( если что-то на Ваш взгляд идет не так, или вам нужно по каким-либо причинам отойти, то </a:t>
            </a:r>
            <a:r>
              <a:rPr lang="ru-RU" sz="3400" dirty="0" smtClean="0"/>
              <a:t>сообщите </a:t>
            </a:r>
            <a:r>
              <a:rPr lang="ru-RU" sz="3400" dirty="0" smtClean="0"/>
              <a:t>об этом старшему судье этапа. Он подскажет как </a:t>
            </a:r>
            <a:r>
              <a:rPr lang="ru-RU" sz="3400" dirty="0" smtClean="0"/>
              <a:t>лучше!);</a:t>
            </a:r>
            <a:endParaRPr lang="ru-RU" sz="3400" dirty="0" smtClean="0"/>
          </a:p>
          <a:p>
            <a:r>
              <a:rPr lang="ru-RU" sz="3400" b="1" dirty="0" smtClean="0">
                <a:solidFill>
                  <a:srgbClr val="C00000"/>
                </a:solidFill>
              </a:rPr>
              <a:t>Самое главное безопасность! </a:t>
            </a:r>
            <a:r>
              <a:rPr lang="en-US" sz="3400" dirty="0" smtClean="0"/>
              <a:t>(</a:t>
            </a:r>
            <a:r>
              <a:rPr lang="ru-RU" sz="3400" dirty="0" smtClean="0"/>
              <a:t>в любой нестандартной ситуации, сообщайте старшему судье этапа. Или по телефону, который будет указан в судейской папке);</a:t>
            </a:r>
          </a:p>
          <a:p>
            <a:r>
              <a:rPr lang="ru-RU" sz="3400" b="1" dirty="0" smtClean="0">
                <a:solidFill>
                  <a:srgbClr val="C00000"/>
                </a:solidFill>
              </a:rPr>
              <a:t>Судья это лицо соревнований </a:t>
            </a:r>
            <a:r>
              <a:rPr lang="ru-RU" sz="3400" dirty="0" smtClean="0"/>
              <a:t>(будьте опрятны, обращайтесь </a:t>
            </a:r>
            <a:r>
              <a:rPr lang="ru-RU" sz="3400" dirty="0"/>
              <a:t>у участникам на «Вы» </a:t>
            </a:r>
            <a:r>
              <a:rPr lang="ru-RU" sz="3400" dirty="0" smtClean="0"/>
              <a:t>независимо </a:t>
            </a:r>
            <a:r>
              <a:rPr lang="ru-RU" sz="3400" dirty="0"/>
              <a:t>от возраста и степени знакомства, </a:t>
            </a:r>
            <a:r>
              <a:rPr lang="ru-RU" sz="3400" dirty="0" smtClean="0"/>
              <a:t>не </a:t>
            </a:r>
            <a:r>
              <a:rPr lang="ru-RU" sz="3400" dirty="0"/>
              <a:t>трогайте снаряжение </a:t>
            </a:r>
            <a:r>
              <a:rPr lang="ru-RU" sz="3400" dirty="0" smtClean="0"/>
              <a:t>участников,</a:t>
            </a:r>
            <a:r>
              <a:rPr lang="ru-RU" sz="3400" dirty="0"/>
              <a:t> </a:t>
            </a:r>
            <a:r>
              <a:rPr lang="ru-RU" sz="3400" dirty="0" smtClean="0"/>
              <a:t>не </a:t>
            </a:r>
            <a:r>
              <a:rPr lang="ru-RU" sz="3400" dirty="0"/>
              <a:t>наступайте на верёвки </a:t>
            </a:r>
            <a:r>
              <a:rPr lang="ru-RU" sz="3400" dirty="0" smtClean="0"/>
              <a:t>участников, не </a:t>
            </a:r>
            <a:r>
              <a:rPr lang="ru-RU" sz="3400" dirty="0"/>
              <a:t>создавайте суету вокруг работающего </a:t>
            </a:r>
            <a:r>
              <a:rPr lang="ru-RU" sz="3400" dirty="0" smtClean="0"/>
              <a:t>участника, сидеть </a:t>
            </a:r>
            <a:r>
              <a:rPr lang="ru-RU" sz="3400" dirty="0"/>
              <a:t>на этапе во время работы команды не </a:t>
            </a:r>
            <a:r>
              <a:rPr lang="ru-RU" sz="3400" dirty="0" smtClean="0"/>
              <a:t>следует,</a:t>
            </a:r>
            <a:r>
              <a:rPr lang="ru-RU" sz="3400" dirty="0"/>
              <a:t> </a:t>
            </a:r>
            <a:r>
              <a:rPr lang="ru-RU" sz="3400" dirty="0" smtClean="0"/>
              <a:t>не </a:t>
            </a:r>
            <a:r>
              <a:rPr lang="ru-RU" sz="3400" dirty="0"/>
              <a:t>обсуждайте работу </a:t>
            </a:r>
            <a:r>
              <a:rPr lang="ru-RU" sz="3400" dirty="0" smtClean="0"/>
              <a:t>участников. </a:t>
            </a:r>
            <a:r>
              <a:rPr lang="ru-RU" sz="3400" b="1" dirty="0" smtClean="0">
                <a:solidFill>
                  <a:srgbClr val="C00000"/>
                </a:solidFill>
              </a:rPr>
              <a:t>Будьте </a:t>
            </a:r>
            <a:r>
              <a:rPr lang="ru-RU" sz="3400" b="1" dirty="0">
                <a:solidFill>
                  <a:srgbClr val="C00000"/>
                </a:solidFill>
              </a:rPr>
              <a:t>дружелюбны и приветливы, улыбайтесь, </a:t>
            </a:r>
            <a:r>
              <a:rPr lang="ru-RU" sz="3400" b="1" dirty="0" smtClean="0">
                <a:solidFill>
                  <a:srgbClr val="C00000"/>
                </a:solidFill>
              </a:rPr>
              <a:t>друзья!</a:t>
            </a:r>
            <a:r>
              <a:rPr lang="ru-RU" sz="3400" dirty="0" smtClean="0"/>
              <a:t>);</a:t>
            </a:r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b="1" dirty="0" smtClean="0">
                <a:solidFill>
                  <a:srgbClr val="C00000"/>
                </a:solidFill>
              </a:rPr>
              <a:t>Мы о Вас помним </a:t>
            </a:r>
            <a:r>
              <a:rPr lang="ru-RU" sz="3400" dirty="0" smtClean="0"/>
              <a:t>(если уже прошло некоторое время после прохождения крайней команды, а Вам еще не сказали уходить с этапа или </a:t>
            </a:r>
            <a:r>
              <a:rPr lang="ru-RU" sz="3400" dirty="0" err="1" smtClean="0"/>
              <a:t>кп</a:t>
            </a:r>
            <a:r>
              <a:rPr lang="ru-RU" sz="3400" dirty="0" smtClean="0"/>
              <a:t> - ничего страшного, значит еще не все участники прошли контрольную точку после которой можно закрывать Ваш этап или </a:t>
            </a:r>
            <a:r>
              <a:rPr lang="ru-RU" sz="3400" dirty="0" err="1" smtClean="0"/>
              <a:t>кп</a:t>
            </a:r>
            <a:r>
              <a:rPr lang="ru-RU" sz="3400" dirty="0" smtClean="0"/>
              <a:t>);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0917" y="0"/>
            <a:ext cx="8329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Небольшая памятка</a:t>
            </a: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281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661</Words>
  <Application>Microsoft Office PowerPoint</Application>
  <PresentationFormat>Произвольный</PresentationFormat>
  <Paragraphs>58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XXII  Гонки Четырех - Races Of Four 2018</vt:lpstr>
      <vt:lpstr>Презентация PowerPoint</vt:lpstr>
      <vt:lpstr>Презентация PowerPoint</vt:lpstr>
      <vt:lpstr>Презентация PowerPoint</vt:lpstr>
      <vt:lpstr>Что будет происходить или «тайминг»</vt:lpstr>
      <vt:lpstr>До встречи на соревнованиях! Вместе мы сделаем настоящий праздник!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судейству соревнований по спортивному туризму</dc:title>
  <dc:creator>Plotnikova Anastasia</dc:creator>
  <cp:lastModifiedBy>User</cp:lastModifiedBy>
  <cp:revision>153</cp:revision>
  <dcterms:created xsi:type="dcterms:W3CDTF">2015-02-01T21:34:37Z</dcterms:created>
  <dcterms:modified xsi:type="dcterms:W3CDTF">2018-09-26T08:27:43Z</dcterms:modified>
</cp:coreProperties>
</file>